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39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9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2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2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3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7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1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7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5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4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5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0F8E-E6C0-4BBC-86F9-DA0035EE57AB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4EDA8-82A4-4E1B-885E-CD0A90417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6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374" y="1551040"/>
            <a:ext cx="3273836" cy="1036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Membership Committee</a:t>
            </a:r>
          </a:p>
        </p:txBody>
      </p:sp>
    </p:spTree>
    <p:extLst>
      <p:ext uri="{BB962C8B-B14F-4D97-AF65-F5344CB8AC3E}">
        <p14:creationId xmlns:p14="http://schemas.microsoft.com/office/powerpoint/2010/main" val="135811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Committee Best Practices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05187"/>
              </p:ext>
            </p:extLst>
          </p:nvPr>
        </p:nvGraphicFramePr>
        <p:xfrm>
          <a:off x="738706" y="1493977"/>
          <a:ext cx="10515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Improve email</a:t>
                      </a:r>
                      <a:r>
                        <a:rPr lang="en-US" sz="1200" baseline="0" dirty="0"/>
                        <a:t> orientation for new members monthly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Standardized AFCEA</a:t>
                      </a:r>
                      <a:r>
                        <a:rPr lang="en-US" sz="1200" baseline="0" dirty="0"/>
                        <a:t> NOVA</a:t>
                      </a:r>
                      <a:r>
                        <a:rPr lang="en-US" sz="1200" dirty="0"/>
                        <a:t> Welcome email with use</a:t>
                      </a:r>
                      <a:r>
                        <a:rPr lang="en-US" sz="1200" baseline="0" dirty="0"/>
                        <a:t> of CRM to establish strong first impression and answer key questions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dirty="0"/>
                        <a:t>member</a:t>
                      </a:r>
                      <a:r>
                        <a:rPr lang="en-US" sz="1200" baseline="0" dirty="0"/>
                        <a:t> email has high level of engagement and is shared with non members, open rate consistently above Gov Industry average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Expand</a:t>
                      </a:r>
                      <a:r>
                        <a:rPr lang="en-US" sz="1200" baseline="0" dirty="0"/>
                        <a:t> engagement of </a:t>
                      </a:r>
                      <a:r>
                        <a:rPr lang="en-US" sz="1200" dirty="0"/>
                        <a:t>AFCEA members into Dulles Corridor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“AFCEA</a:t>
                      </a:r>
                      <a:r>
                        <a:rPr lang="en-US" sz="1200" baseline="0" dirty="0"/>
                        <a:t> Is Coming to You” campaign Partnered with Dulles Chamber to collaborate on bringing valuable </a:t>
                      </a:r>
                      <a:r>
                        <a:rPr lang="en-US" sz="1200" baseline="0" dirty="0" err="1"/>
                        <a:t>GovCon</a:t>
                      </a:r>
                      <a:r>
                        <a:rPr lang="en-US" sz="1200" baseline="0" dirty="0"/>
                        <a:t> networking to the Dulles Innovation region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  <a:r>
                        <a:rPr lang="en-US" sz="1200" baseline="0" dirty="0"/>
                        <a:t> level of enthusiasm and engagement with individual and corporate membership, attendance averages 35-40, generated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buzz </a:t>
                      </a:r>
                      <a:r>
                        <a:rPr lang="en-US" sz="1200" baseline="0" dirty="0"/>
                        <a:t>about AFCEA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Personal interaction</a:t>
                      </a:r>
                      <a:r>
                        <a:rPr lang="en-US" sz="1200" baseline="0" dirty="0"/>
                        <a:t> with new members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Emails link</a:t>
                      </a:r>
                      <a:r>
                        <a:rPr lang="en-US" sz="1200" baseline="0" dirty="0"/>
                        <a:t> to VP of Membership, each expression of interest is followed up with personally with coffee meeting, phone call or email,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embedded</a:t>
                      </a:r>
                      <a:r>
                        <a:rPr lang="en-US" sz="1200" baseline="0" dirty="0"/>
                        <a:t> video welcome from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Chapter President, </a:t>
                      </a:r>
                      <a:r>
                        <a:rPr lang="en-US" sz="1200" baseline="0" dirty="0"/>
                        <a:t>Tamara Greenspan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10+ people</a:t>
                      </a:r>
                      <a:r>
                        <a:rPr lang="en-US" sz="1200" baseline="0" dirty="0"/>
                        <a:t> have been matched with members of the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Board </a:t>
                      </a:r>
                      <a:r>
                        <a:rPr lang="en-US" sz="1200" baseline="0" dirty="0"/>
                        <a:t>for engagement with committees.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Data Mining for improved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Track</a:t>
                      </a:r>
                      <a:r>
                        <a:rPr lang="en-US" sz="1200" baseline="0" dirty="0"/>
                        <a:t> and analyze data from CRM and attendance to better inform future activities in membership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Improved welcome email – added more relevant links, able to target specific zip codes</a:t>
                      </a:r>
                      <a:r>
                        <a:rPr lang="en-US" sz="1200" baseline="0" dirty="0"/>
                        <a:t> for HH attendance, increased engagement in Fairfax region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Maximizing personal 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Involve</a:t>
                      </a:r>
                      <a:r>
                        <a:rPr lang="en-US" sz="1200" baseline="0" dirty="0"/>
                        <a:t> board members in outreach activities to validate value of AFCEA membership, partnering with chamber creates a larger warm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market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Added substance to the HH environment,</a:t>
                      </a:r>
                      <a:r>
                        <a:rPr lang="en-US" sz="1200" baseline="0" dirty="0"/>
                        <a:t> helps qualify leads for involvement in committees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Social Media promotion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Post on LinkedIn</a:t>
                      </a:r>
                      <a:r>
                        <a:rPr lang="en-US" sz="1200" baseline="0" dirty="0"/>
                        <a:t> about Happy Hours and the benefits of membership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Average posts gets</a:t>
                      </a:r>
                      <a:r>
                        <a:rPr lang="en-US" sz="1200" baseline="0" dirty="0"/>
                        <a:t> over 1000 views and has also helped to generate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buzz</a:t>
                      </a:r>
                      <a:r>
                        <a:rPr lang="en-US" sz="1200" baseline="0" dirty="0"/>
                        <a:t> for AFCEA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32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smtClean="0"/>
              <a:t>Strong Connections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11" y="1804768"/>
            <a:ext cx="2465661" cy="429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753" y="2380230"/>
            <a:ext cx="2967318" cy="431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27" y="1920575"/>
            <a:ext cx="2450297" cy="268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957" y="1418197"/>
            <a:ext cx="997855" cy="101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2150752" y="2312867"/>
            <a:ext cx="814205" cy="50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89" y="5514279"/>
            <a:ext cx="1930663" cy="99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454831" y="3628761"/>
            <a:ext cx="670007" cy="184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99975" y="5327580"/>
            <a:ext cx="1696141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Events highlighting Board Members and our partnership with Chamber to encourage engagement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385148" y="5097693"/>
            <a:ext cx="1114827" cy="459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51334" y="675456"/>
            <a:ext cx="2003563" cy="6001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Events hosted at chamber member breweries featured modern casual locations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141436" y="1218104"/>
            <a:ext cx="1609898" cy="1162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807076" y="1290042"/>
            <a:ext cx="0" cy="553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2296" y="3798271"/>
            <a:ext cx="1972924" cy="212789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759598" y="3070110"/>
            <a:ext cx="10138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Social Media Follow up</a:t>
            </a:r>
          </a:p>
        </p:txBody>
      </p:sp>
      <p:cxnSp>
        <p:nvCxnSpPr>
          <p:cNvPr id="40" name="Straight Arrow Connector 39"/>
          <p:cNvCxnSpPr>
            <a:stCxn id="38" idx="2"/>
          </p:cNvCxnSpPr>
          <p:nvPr/>
        </p:nvCxnSpPr>
        <p:spPr>
          <a:xfrm flipH="1">
            <a:off x="11176526" y="3531775"/>
            <a:ext cx="90019" cy="215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14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October 2019 to January 2020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430" y="1851408"/>
            <a:ext cx="10315139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9303" y="3136439"/>
            <a:ext cx="1369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Welcome Email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1755" y="4137128"/>
            <a:ext cx="1411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Mustang Sally HH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61345" y="3051948"/>
            <a:ext cx="1369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Welcome Email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5160" y="4014017"/>
            <a:ext cx="1548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Crooked Run HH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1724" y="3511517"/>
            <a:ext cx="1369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Welcome Email</a:t>
            </a:r>
          </a:p>
        </p:txBody>
      </p:sp>
    </p:spTree>
    <p:extLst>
      <p:ext uri="{BB962C8B-B14F-4D97-AF65-F5344CB8AC3E}">
        <p14:creationId xmlns:p14="http://schemas.microsoft.com/office/powerpoint/2010/main" val="4039641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323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Best Practices</vt:lpstr>
      <vt:lpstr>Membership Committee Best Practices</vt:lpstr>
      <vt:lpstr>Building Strong Connections</vt:lpstr>
      <vt:lpstr>Engagement October 2019 to January 2020</vt:lpstr>
    </vt:vector>
  </TitlesOfParts>
  <Company>HPC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Initiatiaves</dc:title>
  <dc:creator>Michelle Larkin (CTR)</dc:creator>
  <cp:lastModifiedBy>Michelle Larkin (CTR)</cp:lastModifiedBy>
  <cp:revision>15</cp:revision>
  <dcterms:created xsi:type="dcterms:W3CDTF">2020-02-03T19:19:40Z</dcterms:created>
  <dcterms:modified xsi:type="dcterms:W3CDTF">2020-02-03T23:22:10Z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9e395e-e3b5-421f-8616-70a10f9451af_Enabled">
    <vt:lpwstr>True</vt:lpwstr>
  </property>
  <property fmtid="{D5CDD505-2E9C-101B-9397-08002B2CF9AE}" pid="3" name="MSIP_Label_879e395e-e3b5-421f-8616-70a10f9451af_SiteId">
    <vt:lpwstr>0beb0c35-9cbb-4feb-99e5-589e415c7944</vt:lpwstr>
  </property>
  <property fmtid="{D5CDD505-2E9C-101B-9397-08002B2CF9AE}" pid="4" name="MSIP_Label_879e395e-e3b5-421f-8616-70a10f9451af_Owner">
    <vt:lpwstr>Lloyd_McCoy@immixgroup.com</vt:lpwstr>
  </property>
  <property fmtid="{D5CDD505-2E9C-101B-9397-08002B2CF9AE}" pid="5" name="MSIP_Label_879e395e-e3b5-421f-8616-70a10f9451af_SetDate">
    <vt:lpwstr>2020-02-03T21:50:09.5919179Z</vt:lpwstr>
  </property>
  <property fmtid="{D5CDD505-2E9C-101B-9397-08002B2CF9AE}" pid="6" name="MSIP_Label_879e395e-e3b5-421f-8616-70a10f9451af_Name">
    <vt:lpwstr>Public</vt:lpwstr>
  </property>
  <property fmtid="{D5CDD505-2E9C-101B-9397-08002B2CF9AE}" pid="7" name="MSIP_Label_879e395e-e3b5-421f-8616-70a10f9451af_Application">
    <vt:lpwstr>Microsoft Azure Information Protection</vt:lpwstr>
  </property>
  <property fmtid="{D5CDD505-2E9C-101B-9397-08002B2CF9AE}" pid="8" name="MSIP_Label_879e395e-e3b5-421f-8616-70a10f9451af_ActionId">
    <vt:lpwstr>da2c8507-ac9b-4651-93dc-757299fb8abb</vt:lpwstr>
  </property>
  <property fmtid="{D5CDD505-2E9C-101B-9397-08002B2CF9AE}" pid="9" name="MSIP_Label_879e395e-e3b5-421f-8616-70a10f9451af_Extended_MSFT_Method">
    <vt:lpwstr>Automatic</vt:lpwstr>
  </property>
  <property fmtid="{D5CDD505-2E9C-101B-9397-08002B2CF9AE}" pid="10" name="Sensitivity">
    <vt:lpwstr>Public</vt:lpwstr>
  </property>
</Properties>
</file>